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7" d="100"/>
          <a:sy n="67" d="100"/>
        </p:scale>
        <p:origin x="64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4F7770-C85E-46FE-A53B-80DA5D422128}" type="datetimeFigureOut">
              <a:rPr lang="en-IN" smtClean="0"/>
              <a:t>22-02-2025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5B4F12-A017-48F5-8500-C73E65F03FE7}" type="slidenum">
              <a:rPr lang="en-IN" smtClean="0"/>
              <a:t>‹#›</a:t>
            </a:fld>
            <a:endParaRPr lang="en-IN"/>
          </a:p>
        </p:txBody>
      </p:sp>
    </p:spTree>
    <p:extLst>
      <p:ext uri="{BB962C8B-B14F-4D97-AF65-F5344CB8AC3E}">
        <p14:creationId xmlns:p14="http://schemas.microsoft.com/office/powerpoint/2010/main" val="3443826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25B4F12-A017-48F5-8500-C73E65F03FE7}" type="slidenum">
              <a:rPr lang="en-IN" smtClean="0"/>
              <a:t>3</a:t>
            </a:fld>
            <a:endParaRPr lang="en-IN"/>
          </a:p>
        </p:txBody>
      </p:sp>
    </p:spTree>
    <p:extLst>
      <p:ext uri="{BB962C8B-B14F-4D97-AF65-F5344CB8AC3E}">
        <p14:creationId xmlns:p14="http://schemas.microsoft.com/office/powerpoint/2010/main" val="981883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2/22/2025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2/22/2025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2/22/2025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2/22/2025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2/22/2025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2/22/2025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2/22/2025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2/22/2025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2/22/2025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2/22/2025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2/22/2025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2/22/2025</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FE0C8-BF7A-C812-98EA-34135FF81EBA}"/>
              </a:ext>
            </a:extLst>
          </p:cNvPr>
          <p:cNvSpPr>
            <a:spLocks noGrp="1"/>
          </p:cNvSpPr>
          <p:nvPr>
            <p:ph type="ctrTitle"/>
          </p:nvPr>
        </p:nvSpPr>
        <p:spPr>
          <a:xfrm>
            <a:off x="2569464" y="1755648"/>
            <a:ext cx="7704582" cy="1239894"/>
          </a:xfrm>
        </p:spPr>
        <p:txBody>
          <a:bodyPr>
            <a:normAutofit fontScale="90000"/>
          </a:bodyPr>
          <a:lstStyle/>
          <a:p>
            <a:r>
              <a:rPr lang="en-IN"/>
              <a:t>EDA PROJECT USING LAYOFFS DATASET </a:t>
            </a:r>
          </a:p>
        </p:txBody>
      </p:sp>
    </p:spTree>
    <p:extLst>
      <p:ext uri="{BB962C8B-B14F-4D97-AF65-F5344CB8AC3E}">
        <p14:creationId xmlns:p14="http://schemas.microsoft.com/office/powerpoint/2010/main" val="319576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C48D95-409D-192A-CC7F-1CF82E5AE3BA}"/>
              </a:ext>
            </a:extLst>
          </p:cNvPr>
          <p:cNvSpPr>
            <a:spLocks noGrp="1"/>
          </p:cNvSpPr>
          <p:nvPr>
            <p:ph idx="1"/>
          </p:nvPr>
        </p:nvSpPr>
        <p:spPr>
          <a:xfrm>
            <a:off x="2011680" y="1893380"/>
            <a:ext cx="7729728" cy="3101983"/>
          </a:xfrm>
        </p:spPr>
        <p:txBody>
          <a:bodyPr/>
          <a:lstStyle/>
          <a:p>
            <a:pPr>
              <a:buFont typeface="Wingdings" panose="05000000000000000000" pitchFamily="2" charset="2"/>
              <a:buChar char="ü"/>
            </a:pPr>
            <a:r>
              <a:rPr lang="en-US"/>
              <a:t>Analysis of layoffs across different industry based on total layoffs reported and date range from lower to higher :-</a:t>
            </a:r>
            <a:endParaRPr lang="en-IN"/>
          </a:p>
          <a:p>
            <a:endParaRPr lang="en-IN"/>
          </a:p>
        </p:txBody>
      </p:sp>
      <p:pic>
        <p:nvPicPr>
          <p:cNvPr id="5" name="Picture 4">
            <a:extLst>
              <a:ext uri="{FF2B5EF4-FFF2-40B4-BE49-F238E27FC236}">
                <a16:creationId xmlns:a16="http://schemas.microsoft.com/office/drawing/2014/main" id="{C5EFFD9E-F088-E937-EE89-1E958D98067F}"/>
              </a:ext>
            </a:extLst>
          </p:cNvPr>
          <p:cNvPicPr>
            <a:picLocks noChangeAspect="1"/>
          </p:cNvPicPr>
          <p:nvPr/>
        </p:nvPicPr>
        <p:blipFill>
          <a:blip r:embed="rId2"/>
          <a:stretch>
            <a:fillRect/>
          </a:stretch>
        </p:blipFill>
        <p:spPr>
          <a:xfrm>
            <a:off x="7178040" y="3429000"/>
            <a:ext cx="3867690" cy="104789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6BE0F9F-9639-BE74-98F2-4BC3BDD2B547}"/>
              </a:ext>
            </a:extLst>
          </p:cNvPr>
          <p:cNvPicPr>
            <a:picLocks noChangeAspect="1"/>
          </p:cNvPicPr>
          <p:nvPr/>
        </p:nvPicPr>
        <p:blipFill>
          <a:blip r:embed="rId3"/>
          <a:stretch>
            <a:fillRect/>
          </a:stretch>
        </p:blipFill>
        <p:spPr>
          <a:xfrm>
            <a:off x="2322576" y="3123439"/>
            <a:ext cx="4467849" cy="16480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9894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C9850-5A14-51D3-F93F-F752BF406F68}"/>
              </a:ext>
            </a:extLst>
          </p:cNvPr>
          <p:cNvSpPr>
            <a:spLocks noGrp="1"/>
          </p:cNvSpPr>
          <p:nvPr>
            <p:ph idx="1"/>
          </p:nvPr>
        </p:nvSpPr>
        <p:spPr>
          <a:xfrm>
            <a:off x="1837944" y="1248156"/>
            <a:ext cx="8330184" cy="3101983"/>
          </a:xfrm>
        </p:spPr>
        <p:txBody>
          <a:bodyPr/>
          <a:lstStyle/>
          <a:p>
            <a:pPr>
              <a:buFont typeface="Wingdings" panose="05000000000000000000" pitchFamily="2" charset="2"/>
              <a:buChar char="ü"/>
            </a:pPr>
            <a:r>
              <a:rPr lang="en-IN"/>
              <a:t>Do some deep analysis based on your query result using cte an dcreate new column named as rolling_Total :-</a:t>
            </a:r>
          </a:p>
          <a:p>
            <a:endParaRPr lang="en-IN"/>
          </a:p>
        </p:txBody>
      </p:sp>
      <p:pic>
        <p:nvPicPr>
          <p:cNvPr id="6" name="Picture 5">
            <a:extLst>
              <a:ext uri="{FF2B5EF4-FFF2-40B4-BE49-F238E27FC236}">
                <a16:creationId xmlns:a16="http://schemas.microsoft.com/office/drawing/2014/main" id="{8C408967-E12A-6D20-5828-7B8504B66C48}"/>
              </a:ext>
            </a:extLst>
          </p:cNvPr>
          <p:cNvPicPr>
            <a:picLocks noChangeAspect="1"/>
          </p:cNvPicPr>
          <p:nvPr/>
        </p:nvPicPr>
        <p:blipFill>
          <a:blip r:embed="rId2"/>
          <a:stretch>
            <a:fillRect/>
          </a:stretch>
        </p:blipFill>
        <p:spPr>
          <a:xfrm>
            <a:off x="2287226" y="2169374"/>
            <a:ext cx="7617547" cy="3102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1634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7A794E-6196-6EEC-8F2E-0D80F9839F5D}"/>
              </a:ext>
            </a:extLst>
          </p:cNvPr>
          <p:cNvPicPr>
            <a:picLocks noChangeAspect="1"/>
          </p:cNvPicPr>
          <p:nvPr/>
        </p:nvPicPr>
        <p:blipFill>
          <a:blip r:embed="rId2"/>
          <a:stretch>
            <a:fillRect/>
          </a:stretch>
        </p:blipFill>
        <p:spPr>
          <a:xfrm>
            <a:off x="3138874" y="3294793"/>
            <a:ext cx="6298653" cy="3220308"/>
          </a:xfrm>
          <a:prstGeom prst="rect">
            <a:avLst/>
          </a:prstGeom>
          <a:ln>
            <a:noFill/>
          </a:ln>
          <a:effectLst>
            <a:outerShdw blurRad="292100" dist="139700" dir="2700000" algn="tl" rotWithShape="0">
              <a:srgbClr val="333333">
                <a:alpha val="65000"/>
              </a:srgbClr>
            </a:outerShdw>
          </a:effectLst>
        </p:spPr>
      </p:pic>
      <p:sp>
        <p:nvSpPr>
          <p:cNvPr id="7" name="Rectangle 2">
            <a:extLst>
              <a:ext uri="{FF2B5EF4-FFF2-40B4-BE49-F238E27FC236}">
                <a16:creationId xmlns:a16="http://schemas.microsoft.com/office/drawing/2014/main" id="{08DE2F97-9976-7413-0BD1-C8B6C4BCD92C}"/>
              </a:ext>
            </a:extLst>
          </p:cNvPr>
          <p:cNvSpPr>
            <a:spLocks noGrp="1" noChangeArrowheads="1"/>
          </p:cNvSpPr>
          <p:nvPr>
            <p:ph idx="1"/>
          </p:nvPr>
        </p:nvSpPr>
        <p:spPr bwMode="auto">
          <a:xfrm>
            <a:off x="634211" y="218940"/>
            <a:ext cx="10923578" cy="2952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i="0" u="none" strike="noStrike" cap="none" normalizeH="0" baseline="0">
                <a:ln>
                  <a:noFill/>
                </a:ln>
                <a:solidFill>
                  <a:schemeClr val="tx1"/>
                </a:solidFill>
                <a:effectLst/>
              </a:rPr>
              <a:t>Analyzing the top 5 companies with the highest layoffs per year using CTE and DENSE_RANK.</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i="0" u="none" strike="noStrike" cap="none" normalizeH="0" baseline="0">
                <a:ln>
                  <a:noFill/>
                </a:ln>
                <a:solidFill>
                  <a:schemeClr val="tx1"/>
                </a:solidFill>
                <a:effectLst/>
              </a:rPr>
              <a:t>Utilizing Common Table Expressions (CTE) to rank companies based on annual layoffs, ensuring </a:t>
            </a:r>
            <a:r>
              <a:rPr lang="en-US" altLang="en-US">
                <a:solidFill>
                  <a:schemeClr val="tx1"/>
                </a:solidFill>
              </a:rPr>
              <a:t>i</a:t>
            </a:r>
            <a:r>
              <a:rPr kumimoji="0" lang="en-US" altLang="en-US" i="0" u="none" strike="noStrike" cap="none" normalizeH="0" baseline="0">
                <a:ln>
                  <a:noFill/>
                </a:ln>
                <a:solidFill>
                  <a:schemeClr val="tx1"/>
                </a:solidFill>
                <a:effectLst/>
              </a:rPr>
              <a:t>nsights into industry trends.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i="0" u="none" strike="noStrike" cap="none" normalizeH="0" baseline="0">
                <a:ln>
                  <a:noFill/>
                </a:ln>
                <a:solidFill>
                  <a:schemeClr val="tx1"/>
                </a:solidFill>
                <a:effectLst/>
              </a:rPr>
              <a:t>Filtering top 5 ranked companies by highest layoffs per year using the DENSE_RANK() function</a:t>
            </a:r>
            <a:r>
              <a:rPr lang="en-US" altLang="en-US">
                <a:solidFill>
                  <a:schemeClr val="tx1"/>
                </a:solidFill>
              </a:rPr>
              <a:t> </a:t>
            </a:r>
            <a:r>
              <a:rPr kumimoji="0" lang="en-US" altLang="en-US" i="0" u="none" strike="noStrike" cap="none" normalizeH="0" baseline="0">
                <a:ln>
                  <a:noFill/>
                </a:ln>
                <a:solidFill>
                  <a:schemeClr val="tx1"/>
                </a:solidFill>
                <a:effectLst/>
              </a:rPr>
              <a:t>for precise ordering.</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i="0" u="none" strike="noStrike" cap="none" normalizeH="0" baseline="0">
                <a:ln>
                  <a:noFill/>
                </a:ln>
                <a:solidFill>
                  <a:schemeClr val="tx1"/>
                </a:solidFill>
                <a:effectLst/>
              </a:rPr>
              <a:t>Aggregating company layoffs year-wise and ranking them based on total layoffs using window functions.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i="0" u="none" strike="noStrike" cap="none" normalizeH="0" baseline="0">
                <a:ln>
                  <a:noFill/>
                </a:ln>
                <a:solidFill>
                  <a:schemeClr val="tx1"/>
                </a:solidFill>
                <a:effectLst/>
              </a:rPr>
              <a:t>Implementing advanced SQL techniques to identify companies with the most significant layoffs each year. </a:t>
            </a:r>
          </a:p>
        </p:txBody>
      </p:sp>
    </p:spTree>
    <p:extLst>
      <p:ext uri="{BB962C8B-B14F-4D97-AF65-F5344CB8AC3E}">
        <p14:creationId xmlns:p14="http://schemas.microsoft.com/office/powerpoint/2010/main" val="2054666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20CE7-892E-0E7E-738F-D89164BF27A7}"/>
              </a:ext>
            </a:extLst>
          </p:cNvPr>
          <p:cNvSpPr>
            <a:spLocks noGrp="1"/>
          </p:cNvSpPr>
          <p:nvPr>
            <p:ph type="title"/>
          </p:nvPr>
        </p:nvSpPr>
        <p:spPr>
          <a:xfrm>
            <a:off x="4875276" y="1362575"/>
            <a:ext cx="2823972" cy="443484"/>
          </a:xfrm>
        </p:spPr>
        <p:txBody>
          <a:bodyPr>
            <a:normAutofit fontScale="90000"/>
          </a:bodyPr>
          <a:lstStyle/>
          <a:p>
            <a:r>
              <a:rPr lang="en-IN"/>
              <a:t>conclusion</a:t>
            </a:r>
          </a:p>
        </p:txBody>
      </p:sp>
      <p:sp>
        <p:nvSpPr>
          <p:cNvPr id="3" name="Content Placeholder 2">
            <a:extLst>
              <a:ext uri="{FF2B5EF4-FFF2-40B4-BE49-F238E27FC236}">
                <a16:creationId xmlns:a16="http://schemas.microsoft.com/office/drawing/2014/main" id="{A2EABCE3-0839-02C9-EB44-E0C652B93B03}"/>
              </a:ext>
            </a:extLst>
          </p:cNvPr>
          <p:cNvSpPr>
            <a:spLocks noGrp="1"/>
          </p:cNvSpPr>
          <p:nvPr>
            <p:ph idx="1"/>
          </p:nvPr>
        </p:nvSpPr>
        <p:spPr>
          <a:xfrm>
            <a:off x="2432304" y="2171700"/>
            <a:ext cx="7729728" cy="3101983"/>
          </a:xfrm>
        </p:spPr>
        <p:txBody>
          <a:bodyPr/>
          <a:lstStyle/>
          <a:p>
            <a:pPr marL="0" indent="0" algn="just">
              <a:buNone/>
            </a:pPr>
            <a:r>
              <a:rPr lang="en-US"/>
              <a:t>Performed an in-depth analysis of layoffs data by examining every column and identifying trends in layoff counts. Utilized CTEs and various SQL operations to analyze total layoffs, percentage layoffs, and distributions across companies, industries, and countries.</a:t>
            </a:r>
            <a:endParaRPr lang="en-IN"/>
          </a:p>
        </p:txBody>
      </p:sp>
    </p:spTree>
    <p:extLst>
      <p:ext uri="{BB962C8B-B14F-4D97-AF65-F5344CB8AC3E}">
        <p14:creationId xmlns:p14="http://schemas.microsoft.com/office/powerpoint/2010/main" val="448103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18B5F4-AE8A-FF15-52ED-0F69D4520C64}"/>
              </a:ext>
            </a:extLst>
          </p:cNvPr>
          <p:cNvSpPr>
            <a:spLocks noGrp="1"/>
          </p:cNvSpPr>
          <p:nvPr>
            <p:ph idx="1"/>
          </p:nvPr>
        </p:nvSpPr>
        <p:spPr>
          <a:xfrm>
            <a:off x="5172837" y="5776912"/>
            <a:ext cx="1142238" cy="352425"/>
          </a:xfrm>
        </p:spPr>
        <p:txBody>
          <a:bodyPr>
            <a:normAutofit fontScale="92500"/>
          </a:bodyPr>
          <a:lstStyle/>
          <a:p>
            <a:pPr marL="0" indent="0">
              <a:buNone/>
            </a:pPr>
            <a:r>
              <a:rPr lang="en-IN"/>
              <a:t>SRIVIDYA!</a:t>
            </a:r>
          </a:p>
        </p:txBody>
      </p:sp>
      <p:pic>
        <p:nvPicPr>
          <p:cNvPr id="4" name="Picture 3">
            <a:extLst>
              <a:ext uri="{FF2B5EF4-FFF2-40B4-BE49-F238E27FC236}">
                <a16:creationId xmlns:a16="http://schemas.microsoft.com/office/drawing/2014/main" id="{80452B30-C253-8504-D55A-E981C03F423A}"/>
              </a:ext>
            </a:extLst>
          </p:cNvPr>
          <p:cNvPicPr>
            <a:picLocks noChangeAspect="1"/>
          </p:cNvPicPr>
          <p:nvPr/>
        </p:nvPicPr>
        <p:blipFill>
          <a:blip r:embed="rId2">
            <a:alphaModFix amt="70000"/>
          </a:blip>
          <a:stretch>
            <a:fillRect/>
          </a:stretch>
        </p:blipFill>
        <p:spPr>
          <a:xfrm>
            <a:off x="2112918" y="641413"/>
            <a:ext cx="7488282" cy="4992624"/>
          </a:xfrm>
          <a:prstGeom prst="rect">
            <a:avLst/>
          </a:prstGeom>
        </p:spPr>
      </p:pic>
    </p:spTree>
    <p:extLst>
      <p:ext uri="{BB962C8B-B14F-4D97-AF65-F5344CB8AC3E}">
        <p14:creationId xmlns:p14="http://schemas.microsoft.com/office/powerpoint/2010/main" val="3531631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EC66EE-7321-7654-F450-F87E1B167999}"/>
              </a:ext>
            </a:extLst>
          </p:cNvPr>
          <p:cNvSpPr>
            <a:spLocks noGrp="1"/>
          </p:cNvSpPr>
          <p:nvPr>
            <p:ph idx="1"/>
          </p:nvPr>
        </p:nvSpPr>
        <p:spPr>
          <a:xfrm>
            <a:off x="2606040" y="1952816"/>
            <a:ext cx="7254240" cy="3931920"/>
          </a:xfrm>
        </p:spPr>
        <p:txBody>
          <a:bodyPr/>
          <a:lstStyle/>
          <a:p>
            <a:endParaRPr lang="en-IN"/>
          </a:p>
          <a:p>
            <a:r>
              <a:rPr lang="en-IN"/>
              <a:t>Introduction</a:t>
            </a:r>
          </a:p>
          <a:p>
            <a:r>
              <a:rPr lang="en-IN"/>
              <a:t>Challenges in dataset</a:t>
            </a:r>
          </a:p>
          <a:p>
            <a:r>
              <a:rPr lang="en-IN"/>
              <a:t>EDA Process</a:t>
            </a:r>
          </a:p>
          <a:p>
            <a:r>
              <a:rPr lang="en-IN"/>
              <a:t>Conclusion</a:t>
            </a:r>
          </a:p>
        </p:txBody>
      </p:sp>
      <p:pic>
        <p:nvPicPr>
          <p:cNvPr id="4" name="Picture 3">
            <a:extLst>
              <a:ext uri="{FF2B5EF4-FFF2-40B4-BE49-F238E27FC236}">
                <a16:creationId xmlns:a16="http://schemas.microsoft.com/office/drawing/2014/main" id="{F0FB2F28-87D1-6CBC-0E18-502F8FC419E2}"/>
              </a:ext>
            </a:extLst>
          </p:cNvPr>
          <p:cNvPicPr>
            <a:picLocks noChangeAspect="1"/>
          </p:cNvPicPr>
          <p:nvPr/>
        </p:nvPicPr>
        <p:blipFill>
          <a:blip r:embed="rId2">
            <a:alphaModFix amt="70000"/>
          </a:blip>
          <a:stretch>
            <a:fillRect/>
          </a:stretch>
        </p:blipFill>
        <p:spPr>
          <a:xfrm>
            <a:off x="5911976" y="2189988"/>
            <a:ext cx="3515488" cy="20945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DD8371C1-55BE-59BB-CA1F-902EE5F3A7E9}"/>
              </a:ext>
            </a:extLst>
          </p:cNvPr>
          <p:cNvSpPr>
            <a:spLocks noGrp="1"/>
          </p:cNvSpPr>
          <p:nvPr>
            <p:ph type="title"/>
          </p:nvPr>
        </p:nvSpPr>
        <p:spPr>
          <a:xfrm>
            <a:off x="4664582" y="854964"/>
            <a:ext cx="2110740" cy="534924"/>
          </a:xfrm>
        </p:spPr>
        <p:txBody>
          <a:bodyPr>
            <a:normAutofit fontScale="90000"/>
          </a:bodyPr>
          <a:lstStyle/>
          <a:p>
            <a:r>
              <a:rPr lang="en-IN"/>
              <a:t>overview</a:t>
            </a:r>
          </a:p>
        </p:txBody>
      </p:sp>
    </p:spTree>
    <p:extLst>
      <p:ext uri="{BB962C8B-B14F-4D97-AF65-F5344CB8AC3E}">
        <p14:creationId xmlns:p14="http://schemas.microsoft.com/office/powerpoint/2010/main" val="1349623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6830B-3C00-4F53-3561-581EB576451B}"/>
              </a:ext>
            </a:extLst>
          </p:cNvPr>
          <p:cNvSpPr>
            <a:spLocks noGrp="1"/>
          </p:cNvSpPr>
          <p:nvPr>
            <p:ph type="title"/>
          </p:nvPr>
        </p:nvSpPr>
        <p:spPr>
          <a:xfrm>
            <a:off x="4226052" y="1319141"/>
            <a:ext cx="3465576" cy="589788"/>
          </a:xfrm>
        </p:spPr>
        <p:txBody>
          <a:bodyPr>
            <a:normAutofit fontScale="90000"/>
          </a:bodyPr>
          <a:lstStyle/>
          <a:p>
            <a:r>
              <a:rPr lang="en-IN"/>
              <a:t>INTRODUCTION</a:t>
            </a:r>
          </a:p>
        </p:txBody>
      </p:sp>
      <p:sp>
        <p:nvSpPr>
          <p:cNvPr id="3" name="Content Placeholder 2">
            <a:extLst>
              <a:ext uri="{FF2B5EF4-FFF2-40B4-BE49-F238E27FC236}">
                <a16:creationId xmlns:a16="http://schemas.microsoft.com/office/drawing/2014/main" id="{95905D69-8914-C267-5ACA-98AC9267BC01}"/>
              </a:ext>
            </a:extLst>
          </p:cNvPr>
          <p:cNvSpPr>
            <a:spLocks noGrp="1"/>
          </p:cNvSpPr>
          <p:nvPr>
            <p:ph idx="1"/>
          </p:nvPr>
        </p:nvSpPr>
        <p:spPr>
          <a:xfrm>
            <a:off x="2093976" y="2372868"/>
            <a:ext cx="8110728" cy="3101983"/>
          </a:xfrm>
        </p:spPr>
        <p:txBody>
          <a:bodyPr/>
          <a:lstStyle/>
          <a:p>
            <a:pPr algn="just">
              <a:lnSpc>
                <a:spcPct val="150000"/>
              </a:lnSpc>
              <a:buFont typeface="Wingdings" panose="05000000000000000000" pitchFamily="2" charset="2"/>
              <a:buChar char="Ø"/>
            </a:pPr>
            <a:r>
              <a:rPr lang="en-US"/>
              <a:t>In today’s rapidly evolving job market, workforce layoffs have become a critical topic of analysis. Understanding the patterns, trends, and factors influencing layoffs can provide valuable insights for businesses, policymakers, and job seekers. This project aims to perform </a:t>
            </a:r>
            <a:r>
              <a:rPr lang="en-US" b="1"/>
              <a:t>Exploratory Data Analysis (EDA) on a layoffs dataset</a:t>
            </a:r>
            <a:r>
              <a:rPr lang="en-US"/>
              <a:t> using </a:t>
            </a:r>
            <a:r>
              <a:rPr lang="en-US" b="1"/>
              <a:t>SQL</a:t>
            </a:r>
            <a:r>
              <a:rPr lang="en-US"/>
              <a:t> to uncover key trends and patterns in employment cuts across different industries, companies, and time periods.</a:t>
            </a:r>
            <a:endParaRPr lang="en-IN"/>
          </a:p>
        </p:txBody>
      </p:sp>
    </p:spTree>
    <p:extLst>
      <p:ext uri="{BB962C8B-B14F-4D97-AF65-F5344CB8AC3E}">
        <p14:creationId xmlns:p14="http://schemas.microsoft.com/office/powerpoint/2010/main" val="2953270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C37F2-D27D-2F91-C7ED-F57DD4C2C4F4}"/>
              </a:ext>
            </a:extLst>
          </p:cNvPr>
          <p:cNvSpPr>
            <a:spLocks noGrp="1"/>
          </p:cNvSpPr>
          <p:nvPr>
            <p:ph type="title"/>
          </p:nvPr>
        </p:nvSpPr>
        <p:spPr>
          <a:xfrm>
            <a:off x="3904488" y="1321308"/>
            <a:ext cx="3758184" cy="544068"/>
          </a:xfrm>
        </p:spPr>
        <p:txBody>
          <a:bodyPr>
            <a:normAutofit fontScale="90000"/>
          </a:bodyPr>
          <a:lstStyle/>
          <a:p>
            <a:r>
              <a:rPr lang="en-IN" sz="2000"/>
              <a:t>Challenges In dataset</a:t>
            </a:r>
          </a:p>
        </p:txBody>
      </p:sp>
      <p:sp>
        <p:nvSpPr>
          <p:cNvPr id="3" name="Content Placeholder 2">
            <a:extLst>
              <a:ext uri="{FF2B5EF4-FFF2-40B4-BE49-F238E27FC236}">
                <a16:creationId xmlns:a16="http://schemas.microsoft.com/office/drawing/2014/main" id="{7ED067AF-67AD-3C2C-86FD-EE0478645AF9}"/>
              </a:ext>
            </a:extLst>
          </p:cNvPr>
          <p:cNvSpPr>
            <a:spLocks noGrp="1"/>
          </p:cNvSpPr>
          <p:nvPr>
            <p:ph idx="1"/>
          </p:nvPr>
        </p:nvSpPr>
        <p:spPr>
          <a:xfrm>
            <a:off x="2542032" y="2324981"/>
            <a:ext cx="7729728" cy="3101983"/>
          </a:xfrm>
        </p:spPr>
        <p:txBody>
          <a:bodyPr/>
          <a:lstStyle/>
          <a:p>
            <a:pPr>
              <a:lnSpc>
                <a:spcPct val="150000"/>
              </a:lnSpc>
              <a:buFont typeface="Courier New" panose="02070309020205020404" pitchFamily="49" charset="0"/>
              <a:buChar char="o"/>
            </a:pPr>
            <a:r>
              <a:rPr lang="en-IN"/>
              <a:t>While performing Eda process There are different type of challenges that will effect insight generation and proper analysis:</a:t>
            </a:r>
          </a:p>
          <a:p>
            <a:pPr lvl="8"/>
            <a:r>
              <a:rPr lang="en-IN"/>
              <a:t>Data Quality Issues</a:t>
            </a:r>
          </a:p>
          <a:p>
            <a:pPr lvl="8"/>
            <a:r>
              <a:rPr lang="en-IN"/>
              <a:t>Handling Unstructured or Categorical Data</a:t>
            </a:r>
          </a:p>
          <a:p>
            <a:pPr lvl="8"/>
            <a:r>
              <a:rPr lang="en-IN"/>
              <a:t>Handling Large dataset Efficiently</a:t>
            </a:r>
          </a:p>
          <a:p>
            <a:pPr lvl="8"/>
            <a:r>
              <a:rPr lang="en-IN"/>
              <a:t>Time – series challenges</a:t>
            </a:r>
          </a:p>
          <a:p>
            <a:pPr lvl="8"/>
            <a:r>
              <a:rPr lang="en-IN"/>
              <a:t>Recursive Queries for Hierarchial Data		</a:t>
            </a:r>
          </a:p>
        </p:txBody>
      </p:sp>
    </p:spTree>
    <p:extLst>
      <p:ext uri="{BB962C8B-B14F-4D97-AF65-F5344CB8AC3E}">
        <p14:creationId xmlns:p14="http://schemas.microsoft.com/office/powerpoint/2010/main" val="1610323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9D92-636A-64F1-AB7B-7FB3134C1CC0}"/>
              </a:ext>
            </a:extLst>
          </p:cNvPr>
          <p:cNvSpPr>
            <a:spLocks noGrp="1"/>
          </p:cNvSpPr>
          <p:nvPr>
            <p:ph type="title"/>
          </p:nvPr>
        </p:nvSpPr>
        <p:spPr>
          <a:xfrm>
            <a:off x="4489704" y="1330452"/>
            <a:ext cx="2542032" cy="608076"/>
          </a:xfrm>
        </p:spPr>
        <p:txBody>
          <a:bodyPr>
            <a:noAutofit/>
          </a:bodyPr>
          <a:lstStyle/>
          <a:p>
            <a:r>
              <a:rPr lang="en-IN" sz="2400"/>
              <a:t>EDA Process</a:t>
            </a:r>
          </a:p>
        </p:txBody>
      </p:sp>
      <p:sp>
        <p:nvSpPr>
          <p:cNvPr id="3" name="Content Placeholder 2">
            <a:extLst>
              <a:ext uri="{FF2B5EF4-FFF2-40B4-BE49-F238E27FC236}">
                <a16:creationId xmlns:a16="http://schemas.microsoft.com/office/drawing/2014/main" id="{1F50A144-0BB9-BCB0-EC57-316DF6376942}"/>
              </a:ext>
            </a:extLst>
          </p:cNvPr>
          <p:cNvSpPr>
            <a:spLocks noGrp="1"/>
          </p:cNvSpPr>
          <p:nvPr>
            <p:ph idx="1"/>
          </p:nvPr>
        </p:nvSpPr>
        <p:spPr>
          <a:xfrm>
            <a:off x="1554480" y="2180844"/>
            <a:ext cx="8247888" cy="3101983"/>
          </a:xfrm>
        </p:spPr>
        <p:txBody>
          <a:bodyPr/>
          <a:lstStyle/>
          <a:p>
            <a:pPr>
              <a:lnSpc>
                <a:spcPct val="150000"/>
              </a:lnSpc>
              <a:buFont typeface="Wingdings" panose="05000000000000000000" pitchFamily="2" charset="2"/>
              <a:buChar char="ü"/>
            </a:pPr>
            <a:r>
              <a:rPr lang="en-US"/>
              <a:t>First, check how layoffs were conducted by analyzing each column and reviewing the data. Identify the maximum number of layoffs recorded , And the maximum percentage of layoffs in the dataset :</a:t>
            </a:r>
            <a:r>
              <a:rPr lang="en-IN"/>
              <a:t> </a:t>
            </a:r>
          </a:p>
        </p:txBody>
      </p:sp>
      <p:pic>
        <p:nvPicPr>
          <p:cNvPr id="5" name="Picture 4">
            <a:extLst>
              <a:ext uri="{FF2B5EF4-FFF2-40B4-BE49-F238E27FC236}">
                <a16:creationId xmlns:a16="http://schemas.microsoft.com/office/drawing/2014/main" id="{B0FD8010-48C9-3DFE-E640-FB038D6B5282}"/>
              </a:ext>
            </a:extLst>
          </p:cNvPr>
          <p:cNvPicPr>
            <a:picLocks noChangeAspect="1"/>
          </p:cNvPicPr>
          <p:nvPr/>
        </p:nvPicPr>
        <p:blipFill>
          <a:blip r:embed="rId2"/>
          <a:stretch>
            <a:fillRect/>
          </a:stretch>
        </p:blipFill>
        <p:spPr>
          <a:xfrm>
            <a:off x="6930291" y="4334047"/>
            <a:ext cx="3439005" cy="111458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30F11A0D-A1AC-93BC-7A1E-12CBC929F8B1}"/>
              </a:ext>
            </a:extLst>
          </p:cNvPr>
          <p:cNvPicPr>
            <a:picLocks noChangeAspect="1"/>
          </p:cNvPicPr>
          <p:nvPr/>
        </p:nvPicPr>
        <p:blipFill>
          <a:blip r:embed="rId3"/>
          <a:stretch>
            <a:fillRect/>
          </a:stretch>
        </p:blipFill>
        <p:spPr>
          <a:xfrm>
            <a:off x="1992152" y="4207322"/>
            <a:ext cx="4371211" cy="1715502"/>
          </a:xfrm>
          <a:prstGeom prst="rect">
            <a:avLst/>
          </a:prstGeom>
        </p:spPr>
      </p:pic>
    </p:spTree>
    <p:extLst>
      <p:ext uri="{BB962C8B-B14F-4D97-AF65-F5344CB8AC3E}">
        <p14:creationId xmlns:p14="http://schemas.microsoft.com/office/powerpoint/2010/main" val="2946045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09DF55-989F-7200-70E3-19A4CC91B39D}"/>
              </a:ext>
            </a:extLst>
          </p:cNvPr>
          <p:cNvSpPr>
            <a:spLocks noGrp="1"/>
          </p:cNvSpPr>
          <p:nvPr>
            <p:ph idx="1"/>
          </p:nvPr>
        </p:nvSpPr>
        <p:spPr>
          <a:xfrm>
            <a:off x="1801368" y="1623060"/>
            <a:ext cx="7729728" cy="3101983"/>
          </a:xfrm>
        </p:spPr>
        <p:txBody>
          <a:bodyPr/>
          <a:lstStyle/>
          <a:p>
            <a:pPr>
              <a:buFont typeface="Wingdings" panose="05000000000000000000" pitchFamily="2" charset="2"/>
              <a:buChar char="ü"/>
            </a:pPr>
            <a:r>
              <a:rPr lang="en-US"/>
              <a:t>Analysis of layoffs across different countries based on total layoffs reported :</a:t>
            </a:r>
            <a:endParaRPr lang="en-IN"/>
          </a:p>
        </p:txBody>
      </p:sp>
      <p:pic>
        <p:nvPicPr>
          <p:cNvPr id="7" name="Picture 6">
            <a:extLst>
              <a:ext uri="{FF2B5EF4-FFF2-40B4-BE49-F238E27FC236}">
                <a16:creationId xmlns:a16="http://schemas.microsoft.com/office/drawing/2014/main" id="{69E4C760-E5D4-99CC-09BF-ABE79701C537}"/>
              </a:ext>
            </a:extLst>
          </p:cNvPr>
          <p:cNvPicPr>
            <a:picLocks noChangeAspect="1"/>
          </p:cNvPicPr>
          <p:nvPr/>
        </p:nvPicPr>
        <p:blipFill>
          <a:blip r:embed="rId2"/>
          <a:stretch>
            <a:fillRect/>
          </a:stretch>
        </p:blipFill>
        <p:spPr>
          <a:xfrm>
            <a:off x="3684516" y="2554696"/>
            <a:ext cx="4658375" cy="14194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0114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78FD3E-7E7F-49DE-D37F-8A7A103BA76A}"/>
              </a:ext>
            </a:extLst>
          </p:cNvPr>
          <p:cNvSpPr>
            <a:spLocks noGrp="1"/>
          </p:cNvSpPr>
          <p:nvPr>
            <p:ph idx="1"/>
          </p:nvPr>
        </p:nvSpPr>
        <p:spPr>
          <a:xfrm>
            <a:off x="2002536" y="1727770"/>
            <a:ext cx="7729728" cy="3101983"/>
          </a:xfrm>
        </p:spPr>
        <p:txBody>
          <a:bodyPr/>
          <a:lstStyle/>
          <a:p>
            <a:pPr>
              <a:buFont typeface="Wingdings" panose="05000000000000000000" pitchFamily="2" charset="2"/>
              <a:buChar char="ü"/>
            </a:pPr>
            <a:r>
              <a:rPr lang="en-US"/>
              <a:t>Trend analysis of layoffs recorded by date to observe patterns over time :</a:t>
            </a:r>
          </a:p>
        </p:txBody>
      </p:sp>
      <p:pic>
        <p:nvPicPr>
          <p:cNvPr id="9" name="Picture 8">
            <a:extLst>
              <a:ext uri="{FF2B5EF4-FFF2-40B4-BE49-F238E27FC236}">
                <a16:creationId xmlns:a16="http://schemas.microsoft.com/office/drawing/2014/main" id="{5D59878A-28A8-4105-C745-31C03A4ECE3C}"/>
              </a:ext>
            </a:extLst>
          </p:cNvPr>
          <p:cNvPicPr>
            <a:picLocks noChangeAspect="1"/>
          </p:cNvPicPr>
          <p:nvPr/>
        </p:nvPicPr>
        <p:blipFill>
          <a:blip r:embed="rId2"/>
          <a:stretch>
            <a:fillRect/>
          </a:stretch>
        </p:blipFill>
        <p:spPr>
          <a:xfrm>
            <a:off x="3819207" y="2573812"/>
            <a:ext cx="4553585" cy="14098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3454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69BC98-D2B8-B032-E47D-9F97CC57DE39}"/>
              </a:ext>
            </a:extLst>
          </p:cNvPr>
          <p:cNvSpPr>
            <a:spLocks noGrp="1"/>
          </p:cNvSpPr>
          <p:nvPr>
            <p:ph idx="1"/>
          </p:nvPr>
        </p:nvSpPr>
        <p:spPr>
          <a:xfrm>
            <a:off x="1705685" y="1878008"/>
            <a:ext cx="7729728" cy="3101983"/>
          </a:xfrm>
        </p:spPr>
        <p:txBody>
          <a:bodyPr/>
          <a:lstStyle/>
          <a:p>
            <a:pPr>
              <a:buFont typeface="Wingdings" panose="05000000000000000000" pitchFamily="2" charset="2"/>
              <a:buChar char="ü"/>
            </a:pPr>
            <a:r>
              <a:rPr lang="en-US"/>
              <a:t>Perform some analysis of the highest percentage of layoffs :-</a:t>
            </a:r>
            <a:endParaRPr lang="en-IN"/>
          </a:p>
        </p:txBody>
      </p:sp>
      <p:pic>
        <p:nvPicPr>
          <p:cNvPr id="7" name="Picture 6">
            <a:extLst>
              <a:ext uri="{FF2B5EF4-FFF2-40B4-BE49-F238E27FC236}">
                <a16:creationId xmlns:a16="http://schemas.microsoft.com/office/drawing/2014/main" id="{5636E189-013C-3608-EB3F-E937845BFDEA}"/>
              </a:ext>
            </a:extLst>
          </p:cNvPr>
          <p:cNvPicPr>
            <a:picLocks noChangeAspect="1"/>
          </p:cNvPicPr>
          <p:nvPr/>
        </p:nvPicPr>
        <p:blipFill>
          <a:blip r:embed="rId2"/>
          <a:stretch>
            <a:fillRect/>
          </a:stretch>
        </p:blipFill>
        <p:spPr>
          <a:xfrm>
            <a:off x="1806269" y="3026822"/>
            <a:ext cx="3477110" cy="115268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E17AE370-BDB4-B705-E8D7-44747D4B3300}"/>
              </a:ext>
            </a:extLst>
          </p:cNvPr>
          <p:cNvPicPr>
            <a:picLocks noChangeAspect="1"/>
          </p:cNvPicPr>
          <p:nvPr/>
        </p:nvPicPr>
        <p:blipFill>
          <a:blip r:embed="rId3"/>
          <a:stretch>
            <a:fillRect/>
          </a:stretch>
        </p:blipFill>
        <p:spPr>
          <a:xfrm>
            <a:off x="6028309" y="3036348"/>
            <a:ext cx="4010585" cy="11336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9994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79EB9E-5BF6-C168-6CED-32965C270FA4}"/>
              </a:ext>
            </a:extLst>
          </p:cNvPr>
          <p:cNvSpPr>
            <a:spLocks noGrp="1"/>
          </p:cNvSpPr>
          <p:nvPr>
            <p:ph idx="1"/>
          </p:nvPr>
        </p:nvSpPr>
        <p:spPr>
          <a:xfrm>
            <a:off x="2322576" y="1760220"/>
            <a:ext cx="7729728" cy="3101983"/>
          </a:xfrm>
        </p:spPr>
        <p:txBody>
          <a:bodyPr/>
          <a:lstStyle/>
          <a:p>
            <a:pPr>
              <a:buFont typeface="Wingdings" panose="05000000000000000000" pitchFamily="2" charset="2"/>
              <a:buChar char="ü"/>
            </a:pPr>
            <a:r>
              <a:rPr lang="en-US"/>
              <a:t>Analysis of layoffs of different company based on total layoffs reported :</a:t>
            </a:r>
            <a:endParaRPr lang="en-IN"/>
          </a:p>
        </p:txBody>
      </p:sp>
      <p:pic>
        <p:nvPicPr>
          <p:cNvPr id="5" name="Picture 4">
            <a:extLst>
              <a:ext uri="{FF2B5EF4-FFF2-40B4-BE49-F238E27FC236}">
                <a16:creationId xmlns:a16="http://schemas.microsoft.com/office/drawing/2014/main" id="{08B4AAF3-E033-6E48-7704-EE6AAC845FCD}"/>
              </a:ext>
            </a:extLst>
          </p:cNvPr>
          <p:cNvPicPr>
            <a:picLocks noChangeAspect="1"/>
          </p:cNvPicPr>
          <p:nvPr/>
        </p:nvPicPr>
        <p:blipFill>
          <a:blip r:embed="rId2"/>
          <a:stretch>
            <a:fillRect/>
          </a:stretch>
        </p:blipFill>
        <p:spPr>
          <a:xfrm>
            <a:off x="4176444" y="2704999"/>
            <a:ext cx="3839111" cy="14480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703862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226</TotalTime>
  <Words>394</Words>
  <Application>Microsoft Office PowerPoint</Application>
  <PresentationFormat>Widescreen</PresentationFormat>
  <Paragraphs>33</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Courier New</vt:lpstr>
      <vt:lpstr>Gill Sans MT</vt:lpstr>
      <vt:lpstr>Wingdings</vt:lpstr>
      <vt:lpstr>Parcel</vt:lpstr>
      <vt:lpstr>EDA PROJECT USING LAYOFFS DATASET </vt:lpstr>
      <vt:lpstr>overview</vt:lpstr>
      <vt:lpstr>INTRODUCTION</vt:lpstr>
      <vt:lpstr>Challenges In dataset</vt:lpstr>
      <vt:lpstr>EDA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Nithin Ponnala</dc:creator>
  <cp:lastModifiedBy>Nithin Ponnala</cp:lastModifiedBy>
  <cp:revision>3</cp:revision>
  <dcterms:created xsi:type="dcterms:W3CDTF">2025-02-13T04:55:20Z</dcterms:created>
  <dcterms:modified xsi:type="dcterms:W3CDTF">2025-02-22T08:00:08Z</dcterms:modified>
</cp:coreProperties>
</file>